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2"/>
  </p:notesMasterIdLst>
  <p:sldIdLst>
    <p:sldId id="270" r:id="rId2"/>
    <p:sldId id="317" r:id="rId3"/>
    <p:sldId id="318" r:id="rId4"/>
    <p:sldId id="319" r:id="rId5"/>
    <p:sldId id="320" r:id="rId6"/>
    <p:sldId id="321" r:id="rId7"/>
    <p:sldId id="264" r:id="rId8"/>
    <p:sldId id="323" r:id="rId9"/>
    <p:sldId id="324" r:id="rId10"/>
    <p:sldId id="325" r:id="rId11"/>
    <p:sldId id="326" r:id="rId12"/>
    <p:sldId id="306" r:id="rId13"/>
    <p:sldId id="328" r:id="rId14"/>
    <p:sldId id="329" r:id="rId15"/>
    <p:sldId id="307" r:id="rId16"/>
    <p:sldId id="312" r:id="rId17"/>
    <p:sldId id="332" r:id="rId18"/>
    <p:sldId id="333" r:id="rId19"/>
    <p:sldId id="314" r:id="rId20"/>
    <p:sldId id="335" r:id="rId21"/>
    <p:sldId id="336" r:id="rId22"/>
    <p:sldId id="337" r:id="rId23"/>
    <p:sldId id="338" r:id="rId24"/>
    <p:sldId id="315" r:id="rId25"/>
    <p:sldId id="340" r:id="rId26"/>
    <p:sldId id="341" r:id="rId27"/>
    <p:sldId id="342" r:id="rId28"/>
    <p:sldId id="343" r:id="rId29"/>
    <p:sldId id="316" r:id="rId30"/>
    <p:sldId id="345" r:id="rId31"/>
    <p:sldId id="346" r:id="rId32"/>
    <p:sldId id="347" r:id="rId33"/>
    <p:sldId id="308" r:id="rId34"/>
    <p:sldId id="313" r:id="rId35"/>
    <p:sldId id="309" r:id="rId36"/>
    <p:sldId id="351" r:id="rId37"/>
    <p:sldId id="352" r:id="rId38"/>
    <p:sldId id="353" r:id="rId39"/>
    <p:sldId id="354" r:id="rId40"/>
    <p:sldId id="35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A2C00"/>
    <a:srgbClr val="703F00"/>
    <a:srgbClr val="C41200"/>
    <a:srgbClr val="006600"/>
    <a:srgbClr val="797E9F"/>
    <a:srgbClr val="BBB5B5"/>
    <a:srgbClr val="8CAF47"/>
    <a:srgbClr val="7AAEA0"/>
    <a:srgbClr val="82B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3" autoAdjust="0"/>
    <p:restoredTop sz="95748" autoAdjust="0"/>
  </p:normalViewPr>
  <p:slideViewPr>
    <p:cSldViewPr>
      <p:cViewPr varScale="1">
        <p:scale>
          <a:sx n="105" d="100"/>
          <a:sy n="105" d="100"/>
        </p:scale>
        <p:origin x="131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pPr/>
              <a:t>4/17/20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2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F3907-4832-4741-B4DC-5D0C660E228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82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E31DC2-8CB7-42C3-A912-4FDB57F0366A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09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DCFDF-4A22-4E89-BB5A-E1CDA3624BD9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50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AFFD82-2EC3-41EF-B895-0191C9E41D28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5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C98DB8-1DE9-4FEC-888A-A6EFA06C10AD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672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49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E57790-0731-4AFB-8A9B-CDEB0CECD9BF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17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C49C9F-4419-43E3-95CB-28306F477977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674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FC4B9D-8711-4A6B-B79D-241F952EAF6C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303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E09F70-C9E5-4A8D-8AC8-B85FF10B7024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228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592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C9C857-8D04-4842-9704-48CD35D3D07E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59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2551BA-48E1-41E0-8288-275BF983DFDF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98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51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78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741D85-1885-43D9-83A5-E653490A3EAB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966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CE0B0-2847-40DB-8A9D-F0FCF8D5EE66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19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3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6ACF6-2DAA-424E-94F5-23E3134DC690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588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5125D-0F7A-4DF7-BBD8-EFAA596A6313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916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E87226-5C89-420F-A12C-877AF235C09B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900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7D969D-2840-45AF-8EB3-5AF158243A83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3776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7964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421066-21F7-4194-A462-CE2E3D850078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897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0AED49-9C04-4A40-8D0A-7171DA9AEB27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6032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99F3A9-BDFD-469A-95B3-96E99E56D341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6088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4E671-3216-4866-B476-013736A6BB04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84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07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05F76-B3A1-45A5-A243-F9477ACD7436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5392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EFD1A5-2846-42E1-A121-FD44C569A25C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3057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14B25F-97A0-4543-B0E4-278EB96B945A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029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5103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108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573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93DC3-DED4-4645-B9A0-B506891AF03F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392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FDF6E1-48B0-49D0-BB7D-B26E89EDBB3F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282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C149B6-0DA1-41DB-BE6F-53504DF8D87C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007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86AB6-4A69-4AA9-AFCC-3031783AEFF1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271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54C089-A41A-49B2-9F13-BFA098FA3124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8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4531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005172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11196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02466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99602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1992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1329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714284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1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Arial" charset="0"/>
          <a:cs typeface="Arial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just"/>
            <a:r>
              <a:rPr lang="en-US" sz="700" b="1" dirty="0">
                <a:solidFill>
                  <a:srgbClr val="000000"/>
                </a:solidFill>
              </a:rPr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Chapter 3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Internal Organization: Resources, Capabilities, Core Competencies, and Competitive Advantages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1–</a:t>
            </a:r>
            <a:fld id="{31C2FF8C-6163-4BE2-A987-19791D97A05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863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Advantage</a:t>
            </a:r>
          </a:p>
        </p:txBody>
      </p:sp>
      <p:sp>
        <p:nvSpPr>
          <p:cNvPr id="25293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Firms achieve strategic competitiveness and earn above-average returns when their core competencies are effectively: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acquired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bundled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leveraged</a:t>
            </a:r>
          </a:p>
          <a:p>
            <a:r>
              <a:rPr lang="en-US" dirty="0"/>
              <a:t>Over time, the benefits of any value-creating strategy can be duplicated by competitors.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25ECFD43-B711-4828-B644-6269C9013BB3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95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2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29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29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29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29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3" grpId="0" uiExpand="1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Advantage (cont’d)</a:t>
            </a:r>
          </a:p>
        </p:txBody>
      </p:sp>
      <p:sp>
        <p:nvSpPr>
          <p:cNvPr id="254983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Sustainability of a competitive advantage is a function of the: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rate of core competence obsolescence because of environmental changes.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availability of substitutes for the core competence.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imitability of the core competence.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B5363EDC-1044-439B-B432-C7B024D0F4AB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03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49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49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49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49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3" grpId="0" uiExpand="1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07" name="Rectangle 3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External Environment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85F24348-11EE-4B65-8386-BEAC52F6A92C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5389563"/>
            <a:ext cx="8458200" cy="804862"/>
          </a:xfrm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By studying the external environment, firms identify what they </a:t>
            </a:r>
            <a:r>
              <a:rPr lang="en-US" sz="2400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might choose to do.</a:t>
            </a:r>
            <a:endParaRPr lang="en-US" sz="24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9103" name="AutoShape 31"/>
          <p:cNvSpPr>
            <a:spLocks/>
          </p:cNvSpPr>
          <p:nvPr/>
        </p:nvSpPr>
        <p:spPr bwMode="auto">
          <a:xfrm>
            <a:off x="4572000" y="1573213"/>
            <a:ext cx="828675" cy="3505200"/>
          </a:xfrm>
          <a:prstGeom prst="rightBrace">
            <a:avLst>
              <a:gd name="adj1" fmla="val 35249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9104" name="Line 32"/>
          <p:cNvSpPr>
            <a:spLocks noChangeShapeType="1"/>
          </p:cNvSpPr>
          <p:nvPr/>
        </p:nvSpPr>
        <p:spPr bwMode="auto">
          <a:xfrm>
            <a:off x="5267325" y="3324225"/>
            <a:ext cx="544513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9105" name="Text Box 33"/>
          <p:cNvSpPr txBox="1">
            <a:spLocks noChangeArrowheads="1"/>
          </p:cNvSpPr>
          <p:nvPr/>
        </p:nvSpPr>
        <p:spPr bwMode="auto">
          <a:xfrm>
            <a:off x="5867400" y="2911475"/>
            <a:ext cx="21177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Opportunities and threats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" y="1634836"/>
            <a:ext cx="4343400" cy="335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0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25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9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9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9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9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5" grpId="0" build="p" autoUpdateAnimBg="0"/>
      <p:bldP spid="259103" grpId="0" animBg="1"/>
      <p:bldP spid="259104" grpId="0" animBg="1"/>
      <p:bldP spid="25910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45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Internal Organization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DACD2560-BCD0-4D84-89B6-567D3CEE7333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61138" name="Rectangle 1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5257800"/>
            <a:ext cx="8382000" cy="83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By studying the internal environment, firms identify what they </a:t>
            </a:r>
            <a:r>
              <a:rPr lang="en-US" sz="2400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can do.</a:t>
            </a:r>
          </a:p>
        </p:txBody>
      </p:sp>
      <p:sp>
        <p:nvSpPr>
          <p:cNvPr id="261139" name="AutoShape 19"/>
          <p:cNvSpPr>
            <a:spLocks/>
          </p:cNvSpPr>
          <p:nvPr/>
        </p:nvSpPr>
        <p:spPr bwMode="auto">
          <a:xfrm>
            <a:off x="3265488" y="1828800"/>
            <a:ext cx="828675" cy="3124200"/>
          </a:xfrm>
          <a:prstGeom prst="rightBrace">
            <a:avLst>
              <a:gd name="adj1" fmla="val 31418"/>
              <a:gd name="adj2" fmla="val 50000"/>
            </a:avLst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1140" name="Line 20"/>
          <p:cNvSpPr>
            <a:spLocks noChangeShapeType="1"/>
          </p:cNvSpPr>
          <p:nvPr/>
        </p:nvSpPr>
        <p:spPr bwMode="auto">
          <a:xfrm>
            <a:off x="3929063" y="3397250"/>
            <a:ext cx="544512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1141" name="Text Box 21"/>
          <p:cNvSpPr txBox="1">
            <a:spLocks noChangeArrowheads="1"/>
          </p:cNvSpPr>
          <p:nvPr/>
        </p:nvSpPr>
        <p:spPr bwMode="auto">
          <a:xfrm>
            <a:off x="4495800" y="2392363"/>
            <a:ext cx="3657600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Unique resources, capabilities, and competencies</a:t>
            </a:r>
            <a:br>
              <a:rPr lang="en-US" sz="2800" dirty="0">
                <a:latin typeface="Arial" charset="0"/>
                <a:ea typeface="Arial" charset="0"/>
                <a:cs typeface="Arial" charset="0"/>
              </a:rPr>
            </a:br>
            <a:r>
              <a:rPr lang="en-US" sz="2400" dirty="0">
                <a:solidFill>
                  <a:srgbClr val="9A2C00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sz="2400" i="1" dirty="0">
                <a:solidFill>
                  <a:srgbClr val="9A2C00"/>
                </a:solidFill>
                <a:latin typeface="Arial" charset="0"/>
                <a:ea typeface="Arial" charset="0"/>
                <a:cs typeface="Arial" charset="0"/>
              </a:rPr>
              <a:t>required for</a:t>
            </a:r>
            <a:r>
              <a:rPr lang="en-US" sz="2400" dirty="0">
                <a:solidFill>
                  <a:srgbClr val="9A2C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i="1" dirty="0">
                <a:solidFill>
                  <a:srgbClr val="9A2C00"/>
                </a:solidFill>
                <a:latin typeface="Arial" charset="0"/>
                <a:ea typeface="Arial" charset="0"/>
                <a:cs typeface="Arial" charset="0"/>
              </a:rPr>
              <a:t>sustainable competitive advantage</a:t>
            </a:r>
            <a:r>
              <a:rPr lang="en-US" sz="2400" dirty="0">
                <a:solidFill>
                  <a:srgbClr val="9A2C00"/>
                </a:solidFill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pic>
        <p:nvPicPr>
          <p:cNvPr id="261143" name="Picture 23" descr="BS0159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1825"/>
            <a:ext cx="2743200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14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6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26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38" grpId="0" build="p" autoUpdateAnimBg="0"/>
      <p:bldP spid="261139" grpId="0" animBg="1"/>
      <p:bldP spid="261140" grpId="0" animBg="1"/>
      <p:bldP spid="26114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Context of Internal Analysis</a:t>
            </a:r>
          </a:p>
        </p:txBody>
      </p:sp>
      <p:sp>
        <p:nvSpPr>
          <p:cNvPr id="26317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Global Economy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Traditional sources of advantages can be overcome by competitors’ international strategies and by the flow of resources throughout the global economy.</a:t>
            </a:r>
          </a:p>
          <a:p>
            <a:r>
              <a:rPr lang="en-US" dirty="0"/>
              <a:t>Global Mind-Set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ability to study an internal environment in ways that are not dependent on the assumptions of a single country, culture, or context.</a:t>
            </a:r>
          </a:p>
          <a:p>
            <a:r>
              <a:rPr lang="en-US" dirty="0"/>
              <a:t>Analysis Outcome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Understanding how to leverage the firm’s bundle of heterogeneous resources and capabilities.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05BC52D4-57C3-4138-ADBB-C32B3985129E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08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3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3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3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3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3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5" grpId="0" uiExpand="1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an Internal Analysis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98" y="1357313"/>
            <a:ext cx="8043405" cy="50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18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Value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By exploiting their core competencies or competitive advantages, firms create value.</a:t>
            </a:r>
          </a:p>
          <a:p>
            <a:pPr>
              <a:spcBef>
                <a:spcPct val="50000"/>
              </a:spcBef>
            </a:pPr>
            <a:r>
              <a:rPr lang="en-US" dirty="0"/>
              <a:t>Value is measured by: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product performance characteristics.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product attributes for which customers will pay.</a:t>
            </a:r>
          </a:p>
          <a:p>
            <a:pPr>
              <a:spcBef>
                <a:spcPct val="50000"/>
              </a:spcBef>
            </a:pPr>
            <a:r>
              <a:rPr lang="en-US" dirty="0"/>
              <a:t>Firms create value by innovatively bundling and leveraging their resources and capabilities.</a:t>
            </a:r>
          </a:p>
          <a:p>
            <a:pPr>
              <a:spcBef>
                <a:spcPct val="50000"/>
              </a:spcBef>
            </a:pPr>
            <a:r>
              <a:rPr lang="en-US" dirty="0"/>
              <a:t>Superior value </a:t>
            </a:r>
            <a:r>
              <a:rPr lang="en-US" dirty="0">
                <a:sym typeface="Wingdings" panose="05000000000000000000" pitchFamily="2" charset="2"/>
              </a:rPr>
              <a:t>leads to a</a:t>
            </a:r>
            <a:r>
              <a:rPr lang="en-US" dirty="0"/>
              <a:t>bove-average returns.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6119E2C6-51BD-46D6-A87E-D3626D81337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81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5" grpId="0" uiExpand="1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Competitive Advantage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Core competencies, in combination with product-market positions, are the firm’s most important sources of competitive advantage.</a:t>
            </a:r>
          </a:p>
          <a:p>
            <a:pPr>
              <a:spcBef>
                <a:spcPct val="50000"/>
              </a:spcBef>
            </a:pPr>
            <a:r>
              <a:rPr lang="en-US" dirty="0"/>
              <a:t>Core competencies of a firm, in addition to the analysis of its general, industry, and competitor environments, should drive its selection of strategies.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7163B728-E026-4378-86C9-2DBF13B99D2C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5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uiExpand="1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Challenge of Analyzing </a:t>
            </a:r>
            <a:br>
              <a:rPr lang="en-US" dirty="0"/>
            </a:br>
            <a:r>
              <a:rPr lang="en-US" dirty="0"/>
              <a:t>the Internal Organization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Strategic decisions in terms of the firm’s resources, capabilities, and core competencies: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are non-routine.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have ethical implications.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significantly influence the firm’s ability to earn above-average returns.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61D22613-8B0E-493D-B86C-E131F1F864DE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97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1" grpId="0" uiExpand="1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Challenge of Analyzing </a:t>
            </a:r>
            <a:br>
              <a:rPr lang="en-US" dirty="0"/>
            </a:br>
            <a:r>
              <a:rPr lang="en-US" dirty="0"/>
              <a:t>the Internal Organization (cont’d)</a:t>
            </a:r>
          </a:p>
        </p:txBody>
      </p:sp>
      <p:sp>
        <p:nvSpPr>
          <p:cNvPr id="27546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When making strategic decisions, managers as strategic leaders must: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know when a capability is not a competence.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learn quickly from failures and mistakes.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have the maturity of judgment to deal effectively with uncertainty, complexity, and intra-organizational conflicts in an unbiased manner.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be willing to take intelligent risks.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ED51DF5D-9B2D-4A87-BC8E-D29DE79FE97F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6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5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5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5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5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5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61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3200" dirty="0"/>
              <a:t>Conditions Affecting Managerial Decisions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1" y="1905000"/>
            <a:ext cx="9024409" cy="416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01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Resources, Capabilities, and Core Competencies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Resources:</a:t>
            </a:r>
          </a:p>
          <a:p>
            <a:pPr lvl="1"/>
            <a:r>
              <a:rPr lang="en-US" dirty="0"/>
              <a:t>are the source of a firm’s capabilities.</a:t>
            </a:r>
          </a:p>
          <a:p>
            <a:pPr lvl="1"/>
            <a:r>
              <a:rPr lang="en-US" dirty="0"/>
              <a:t>are broad in scope.</a:t>
            </a:r>
          </a:p>
          <a:p>
            <a:pPr lvl="1"/>
            <a:r>
              <a:rPr lang="en-US" dirty="0"/>
              <a:t>cover a spectrum of individual, social and organizational phenomena.</a:t>
            </a:r>
          </a:p>
          <a:p>
            <a:pPr lvl="1"/>
            <a:r>
              <a:rPr lang="en-US" dirty="0"/>
              <a:t>alone, do not yield a competitive advantage.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2F028B5C-9C35-4869-B538-F4EC8A1490DF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281602" name="AutoShape 2"/>
          <p:cNvSpPr>
            <a:spLocks noChangeArrowheads="1"/>
          </p:cNvSpPr>
          <p:nvPr/>
        </p:nvSpPr>
        <p:spPr bwMode="blackWhite">
          <a:xfrm>
            <a:off x="757238" y="4768850"/>
            <a:ext cx="2311400" cy="1403350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1606" name="Oval 6"/>
          <p:cNvSpPr>
            <a:spLocks noChangeArrowheads="1"/>
          </p:cNvSpPr>
          <p:nvPr/>
        </p:nvSpPr>
        <p:spPr bwMode="blackWhite">
          <a:xfrm>
            <a:off x="609600" y="1509713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Advantage</a:t>
            </a:r>
          </a:p>
        </p:txBody>
      </p:sp>
      <p:sp>
        <p:nvSpPr>
          <p:cNvPr id="281609" name="Rectangle 9"/>
          <p:cNvSpPr>
            <a:spLocks noChangeArrowheads="1"/>
          </p:cNvSpPr>
          <p:nvPr/>
        </p:nvSpPr>
        <p:spPr bwMode="blackWhite">
          <a:xfrm>
            <a:off x="1101725" y="4943475"/>
            <a:ext cx="1622425" cy="1068388"/>
          </a:xfrm>
          <a:prstGeom prst="rect">
            <a:avLst/>
          </a:prstGeom>
          <a:solidFill>
            <a:srgbClr val="9A2C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Resources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Tangible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Intangible</a:t>
            </a:r>
          </a:p>
        </p:txBody>
      </p:sp>
      <p:sp>
        <p:nvSpPr>
          <p:cNvPr id="281612" name="Rectangle 12"/>
          <p:cNvSpPr>
            <a:spLocks noChangeArrowheads="1"/>
          </p:cNvSpPr>
          <p:nvPr/>
        </p:nvSpPr>
        <p:spPr bwMode="blackWhite">
          <a:xfrm>
            <a:off x="1076325" y="4105275"/>
            <a:ext cx="1673225" cy="544513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Capabilities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1615" name="Rectangle 15"/>
          <p:cNvSpPr>
            <a:spLocks noChangeArrowheads="1"/>
          </p:cNvSpPr>
          <p:nvPr/>
        </p:nvSpPr>
        <p:spPr bwMode="blackWhite">
          <a:xfrm>
            <a:off x="1049338" y="3190875"/>
            <a:ext cx="1728787" cy="76358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Core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Competencies</a:t>
            </a:r>
          </a:p>
        </p:txBody>
      </p:sp>
      <p:cxnSp>
        <p:nvCxnSpPr>
          <p:cNvPr id="281617" name="AutoShape 17"/>
          <p:cNvCxnSpPr>
            <a:cxnSpLocks noChangeShapeType="1"/>
            <a:stCxn id="281609" idx="0"/>
            <a:endCxn id="281612" idx="2"/>
          </p:cNvCxnSpPr>
          <p:nvPr/>
        </p:nvCxnSpPr>
        <p:spPr bwMode="blackWhite">
          <a:xfrm flipV="1">
            <a:off x="1912938" y="4649788"/>
            <a:ext cx="0" cy="293687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1618" name="AutoShape 18"/>
          <p:cNvCxnSpPr>
            <a:cxnSpLocks noChangeShapeType="1"/>
            <a:stCxn id="281612" idx="0"/>
            <a:endCxn id="281615" idx="2"/>
          </p:cNvCxnSpPr>
          <p:nvPr/>
        </p:nvCxnSpPr>
        <p:spPr bwMode="blackWhite">
          <a:xfrm flipV="1">
            <a:off x="1912938" y="3954463"/>
            <a:ext cx="1587" cy="15081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1619" name="AutoShape 19"/>
          <p:cNvCxnSpPr>
            <a:cxnSpLocks noChangeShapeType="1"/>
            <a:stCxn id="281606" idx="4"/>
            <a:endCxn id="281615" idx="0"/>
          </p:cNvCxnSpPr>
          <p:nvPr/>
        </p:nvCxnSpPr>
        <p:spPr bwMode="blackWhite">
          <a:xfrm>
            <a:off x="1914525" y="3021013"/>
            <a:ext cx="0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5881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8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8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28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8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28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8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28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28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2" grpId="0" animBg="1"/>
      <p:bldP spid="281606" grpId="0" animBg="1"/>
      <p:bldP spid="281609" grpId="0" animBg="1"/>
      <p:bldP spid="281612" grpId="0" animBg="1"/>
      <p:bldP spid="2816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55334" name="Rectangle 6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Resources</a:t>
            </a:r>
          </a:p>
          <a:p>
            <a:pPr lvl="1"/>
            <a:r>
              <a:rPr lang="en-US" dirty="0"/>
              <a:t>A firm’s assets, including people and the value of its brand name, that represent inputs into a firm’s production process:</a:t>
            </a:r>
          </a:p>
          <a:p>
            <a:pPr lvl="2"/>
            <a:r>
              <a:rPr lang="en-US" dirty="0"/>
              <a:t>capital equipment</a:t>
            </a:r>
          </a:p>
          <a:p>
            <a:pPr lvl="2"/>
            <a:r>
              <a:rPr lang="en-US" dirty="0"/>
              <a:t>skills of employees</a:t>
            </a:r>
          </a:p>
          <a:p>
            <a:pPr lvl="2"/>
            <a:r>
              <a:rPr lang="en-US" dirty="0"/>
              <a:t>brand names</a:t>
            </a:r>
          </a:p>
          <a:p>
            <a:pPr lvl="2"/>
            <a:r>
              <a:rPr lang="en-US" dirty="0"/>
              <a:t>financial resources</a:t>
            </a:r>
          </a:p>
          <a:p>
            <a:pPr lvl="2"/>
            <a:r>
              <a:rPr lang="en-US" dirty="0"/>
              <a:t>talented managers</a:t>
            </a:r>
          </a:p>
        </p:txBody>
      </p:sp>
      <p:sp>
        <p:nvSpPr>
          <p:cNvPr id="355335" name="Rectangle 7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Resources</a:t>
            </a:r>
          </a:p>
          <a:p>
            <a:pPr lvl="1"/>
            <a:r>
              <a:rPr lang="en-US" dirty="0"/>
              <a:t>Tangible resources:</a:t>
            </a:r>
          </a:p>
          <a:p>
            <a:pPr lvl="2"/>
            <a:r>
              <a:rPr lang="en-US" dirty="0"/>
              <a:t>financial</a:t>
            </a:r>
          </a:p>
          <a:p>
            <a:pPr lvl="2"/>
            <a:r>
              <a:rPr lang="en-US" dirty="0"/>
              <a:t>physical</a:t>
            </a:r>
          </a:p>
          <a:p>
            <a:pPr lvl="2"/>
            <a:r>
              <a:rPr lang="en-US" dirty="0"/>
              <a:t>technological</a:t>
            </a:r>
          </a:p>
          <a:p>
            <a:pPr lvl="2"/>
            <a:r>
              <a:rPr lang="en-US" dirty="0"/>
              <a:t>organizational</a:t>
            </a:r>
          </a:p>
          <a:p>
            <a:pPr lvl="1"/>
            <a:r>
              <a:rPr lang="en-US" dirty="0"/>
              <a:t>Intangible resources:</a:t>
            </a:r>
          </a:p>
          <a:p>
            <a:pPr lvl="2"/>
            <a:r>
              <a:rPr lang="en-US" dirty="0"/>
              <a:t>human</a:t>
            </a:r>
          </a:p>
          <a:p>
            <a:pPr lvl="2"/>
            <a:r>
              <a:rPr lang="en-US" dirty="0"/>
              <a:t>innovation</a:t>
            </a:r>
          </a:p>
          <a:p>
            <a:pPr lvl="2"/>
            <a:r>
              <a:rPr lang="en-US" dirty="0"/>
              <a:t>reputation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C7C8830-D2A5-4AF7-BB41-E9F5CEAC0B3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5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5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5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53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53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53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53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5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5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55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55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53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53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53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553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553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53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Tangible Resources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80"/>
          <a:stretch/>
        </p:blipFill>
        <p:spPr>
          <a:xfrm>
            <a:off x="40316" y="2052637"/>
            <a:ext cx="9063369" cy="350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41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Intangible Resources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61"/>
          <a:stretch/>
        </p:blipFill>
        <p:spPr>
          <a:xfrm>
            <a:off x="-22708" y="2024062"/>
            <a:ext cx="9189416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38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96963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Resources, Capabilities and Core Competencies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spcBef>
                <a:spcPct val="40000"/>
              </a:spcBef>
              <a:buFont typeface="Arial" pitchFamily="34" charset="0"/>
              <a:buNone/>
            </a:pPr>
            <a:r>
              <a:rPr lang="en-US" sz="2200" dirty="0"/>
              <a:t>Capabilities:</a:t>
            </a:r>
          </a:p>
          <a:p>
            <a:pPr>
              <a:spcBef>
                <a:spcPct val="40000"/>
              </a:spcBef>
            </a:pPr>
            <a:r>
              <a:rPr lang="en-US" sz="2200" dirty="0"/>
              <a:t>represent the capacity to deploy resources that have been purposely integrated to achieve a desired end state.</a:t>
            </a:r>
          </a:p>
          <a:p>
            <a:pPr>
              <a:spcBef>
                <a:spcPct val="40000"/>
              </a:spcBef>
            </a:pPr>
            <a:r>
              <a:rPr lang="en-US" sz="2200" dirty="0"/>
              <a:t>emerge over time through complex interactions among tangible and intangible resources.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304F71F2-1320-4C18-B0F2-DFE3BD60175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blackWhite">
          <a:xfrm>
            <a:off x="757238" y="4000500"/>
            <a:ext cx="2311400" cy="771525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val 6"/>
          <p:cNvSpPr>
            <a:spLocks noChangeArrowheads="1"/>
          </p:cNvSpPr>
          <p:nvPr/>
        </p:nvSpPr>
        <p:spPr bwMode="blackWhite">
          <a:xfrm>
            <a:off x="609600" y="1509713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Advantage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blackWhite">
          <a:xfrm>
            <a:off x="1101725" y="4943475"/>
            <a:ext cx="1622425" cy="1068388"/>
          </a:xfrm>
          <a:prstGeom prst="rect">
            <a:avLst/>
          </a:prstGeom>
          <a:solidFill>
            <a:srgbClr val="9A2C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Resources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Tangible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Intangible</a:t>
            </a: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blackWhite">
          <a:xfrm>
            <a:off x="1076325" y="4105275"/>
            <a:ext cx="1673225" cy="544513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Capabilities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Rectangle 15"/>
          <p:cNvSpPr>
            <a:spLocks noChangeArrowheads="1"/>
          </p:cNvSpPr>
          <p:nvPr/>
        </p:nvSpPr>
        <p:spPr bwMode="blackWhite">
          <a:xfrm>
            <a:off x="1049338" y="3190875"/>
            <a:ext cx="1728787" cy="76358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Core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Competencies</a:t>
            </a:r>
          </a:p>
        </p:txBody>
      </p:sp>
      <p:cxnSp>
        <p:nvCxnSpPr>
          <p:cNvPr id="28" name="AutoShape 17"/>
          <p:cNvCxnSpPr>
            <a:cxnSpLocks noChangeShapeType="1"/>
          </p:cNvCxnSpPr>
          <p:nvPr/>
        </p:nvCxnSpPr>
        <p:spPr bwMode="blackWhite">
          <a:xfrm flipV="1">
            <a:off x="1912938" y="4649788"/>
            <a:ext cx="0" cy="293687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AutoShape 18"/>
          <p:cNvCxnSpPr>
            <a:cxnSpLocks noChangeShapeType="1"/>
          </p:cNvCxnSpPr>
          <p:nvPr/>
        </p:nvCxnSpPr>
        <p:spPr bwMode="blackWhite">
          <a:xfrm flipV="1">
            <a:off x="1912938" y="3954463"/>
            <a:ext cx="1587" cy="15081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AutoShape 19"/>
          <p:cNvCxnSpPr>
            <a:cxnSpLocks noChangeShapeType="1"/>
          </p:cNvCxnSpPr>
          <p:nvPr/>
        </p:nvCxnSpPr>
        <p:spPr bwMode="blackWhite">
          <a:xfrm>
            <a:off x="1914525" y="3021013"/>
            <a:ext cx="0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9938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20763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Resources, Capabilities and Core Competencies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/>
              <a:t>Capabilities (cont’d): </a:t>
            </a:r>
          </a:p>
          <a:p>
            <a:r>
              <a:rPr lang="en-US" sz="2200" dirty="0"/>
              <a:t>often are based on developing, carrying and exchanging information and knowledge through the firm’s human capital.</a:t>
            </a:r>
          </a:p>
          <a:p>
            <a:r>
              <a:rPr lang="en-US" sz="2200" dirty="0"/>
              <a:t>composed of  the unique skills and knowledge of a firm’s employees.</a:t>
            </a:r>
          </a:p>
          <a:p>
            <a:r>
              <a:rPr lang="en-US" sz="2200" dirty="0"/>
              <a:t>include functional expertise of employees.</a:t>
            </a:r>
          </a:p>
          <a:p>
            <a:r>
              <a:rPr lang="en-US" sz="2200" dirty="0"/>
              <a:t>often developed in specific functional areas or as part of a functional area.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BD49B9C2-4FC8-422F-A025-E0068D89DCF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22" name="AutoShape 2"/>
          <p:cNvSpPr>
            <a:spLocks noChangeArrowheads="1"/>
          </p:cNvSpPr>
          <p:nvPr/>
        </p:nvSpPr>
        <p:spPr bwMode="blackWhite">
          <a:xfrm>
            <a:off x="757238" y="4000500"/>
            <a:ext cx="2311400" cy="771525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val 6"/>
          <p:cNvSpPr>
            <a:spLocks noChangeArrowheads="1"/>
          </p:cNvSpPr>
          <p:nvPr/>
        </p:nvSpPr>
        <p:spPr bwMode="blackWhite">
          <a:xfrm>
            <a:off x="609600" y="1509713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Advantage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blackWhite">
          <a:xfrm>
            <a:off x="1101725" y="4943475"/>
            <a:ext cx="1622425" cy="1068388"/>
          </a:xfrm>
          <a:prstGeom prst="rect">
            <a:avLst/>
          </a:prstGeom>
          <a:solidFill>
            <a:srgbClr val="9A2C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Resources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Tangible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Intangible</a:t>
            </a: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blackWhite">
          <a:xfrm>
            <a:off x="1076325" y="4105275"/>
            <a:ext cx="1673225" cy="544513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Capabilities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blackWhite">
          <a:xfrm>
            <a:off x="1049338" y="3190875"/>
            <a:ext cx="1728787" cy="76358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Core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Competencies</a:t>
            </a:r>
          </a:p>
        </p:txBody>
      </p:sp>
      <p:cxnSp>
        <p:nvCxnSpPr>
          <p:cNvPr id="27" name="AutoShape 17"/>
          <p:cNvCxnSpPr>
            <a:cxnSpLocks noChangeShapeType="1"/>
          </p:cNvCxnSpPr>
          <p:nvPr/>
        </p:nvCxnSpPr>
        <p:spPr bwMode="blackWhite">
          <a:xfrm flipV="1">
            <a:off x="1912938" y="4649788"/>
            <a:ext cx="0" cy="293687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AutoShape 18"/>
          <p:cNvCxnSpPr>
            <a:cxnSpLocks noChangeShapeType="1"/>
          </p:cNvCxnSpPr>
          <p:nvPr/>
        </p:nvCxnSpPr>
        <p:spPr bwMode="blackWhite">
          <a:xfrm flipV="1">
            <a:off x="1912938" y="3954463"/>
            <a:ext cx="1587" cy="15081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AutoShape 19"/>
          <p:cNvCxnSpPr>
            <a:cxnSpLocks noChangeShapeType="1"/>
          </p:cNvCxnSpPr>
          <p:nvPr/>
        </p:nvCxnSpPr>
        <p:spPr bwMode="blackWhite">
          <a:xfrm>
            <a:off x="1914525" y="3021013"/>
            <a:ext cx="0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703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Example of Firms’ Capabilities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2" y="1323974"/>
            <a:ext cx="8817617" cy="530542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35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0776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Resources, Capabilities and Core Competencies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The four criteria for determining strategic capabilities:</a:t>
            </a:r>
          </a:p>
          <a:p>
            <a:r>
              <a:rPr lang="en-US" sz="2200" dirty="0"/>
              <a:t>value </a:t>
            </a:r>
          </a:p>
          <a:p>
            <a:r>
              <a:rPr lang="en-US" sz="2200" dirty="0"/>
              <a:t>rarity</a:t>
            </a:r>
          </a:p>
          <a:p>
            <a:r>
              <a:rPr lang="en-US" sz="2200" dirty="0"/>
              <a:t>costly-to-imitate</a:t>
            </a:r>
          </a:p>
          <a:p>
            <a:r>
              <a:rPr lang="en-US" sz="2200" dirty="0"/>
              <a:t>non-substitutability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C38A7E9C-78D7-41C7-B9AB-8E9CC4D3505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blackWhite">
          <a:xfrm>
            <a:off x="757238" y="4000500"/>
            <a:ext cx="2311400" cy="771525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Oval 6"/>
          <p:cNvSpPr>
            <a:spLocks noChangeArrowheads="1"/>
          </p:cNvSpPr>
          <p:nvPr/>
        </p:nvSpPr>
        <p:spPr bwMode="blackWhite">
          <a:xfrm>
            <a:off x="609600" y="1509713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Advantage</a:t>
            </a: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blackWhite">
          <a:xfrm>
            <a:off x="1101725" y="4943475"/>
            <a:ext cx="1622425" cy="1068388"/>
          </a:xfrm>
          <a:prstGeom prst="rect">
            <a:avLst/>
          </a:prstGeom>
          <a:solidFill>
            <a:srgbClr val="9A2C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Resources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Tangible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Intangible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blackWhite">
          <a:xfrm>
            <a:off x="1076325" y="4105275"/>
            <a:ext cx="1673225" cy="544513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Capabilities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blackWhite">
          <a:xfrm>
            <a:off x="1049338" y="3190875"/>
            <a:ext cx="1728787" cy="76358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Core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Competencies</a:t>
            </a:r>
          </a:p>
        </p:txBody>
      </p:sp>
      <p:cxnSp>
        <p:nvCxnSpPr>
          <p:cNvPr id="19" name="AutoShape 17"/>
          <p:cNvCxnSpPr>
            <a:cxnSpLocks noChangeShapeType="1"/>
          </p:cNvCxnSpPr>
          <p:nvPr/>
        </p:nvCxnSpPr>
        <p:spPr bwMode="blackWhite">
          <a:xfrm flipV="1">
            <a:off x="1912938" y="4649788"/>
            <a:ext cx="0" cy="293687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AutoShape 18"/>
          <p:cNvCxnSpPr>
            <a:cxnSpLocks noChangeShapeType="1"/>
          </p:cNvCxnSpPr>
          <p:nvPr/>
        </p:nvCxnSpPr>
        <p:spPr bwMode="blackWhite">
          <a:xfrm flipV="1">
            <a:off x="1912938" y="3954463"/>
            <a:ext cx="1587" cy="15081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AutoShape 19"/>
          <p:cNvCxnSpPr>
            <a:cxnSpLocks noChangeShapeType="1"/>
          </p:cNvCxnSpPr>
          <p:nvPr/>
        </p:nvCxnSpPr>
        <p:spPr bwMode="blackWhite">
          <a:xfrm>
            <a:off x="1914525" y="3021013"/>
            <a:ext cx="0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1652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0776"/>
          </a:xfrm>
        </p:spPr>
        <p:txBody>
          <a:bodyPr>
            <a:normAutofit/>
          </a:bodyPr>
          <a:lstStyle/>
          <a:p>
            <a:r>
              <a:rPr lang="en-US" sz="3200" dirty="0"/>
              <a:t>Resources, Capabilities and Core Competencies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754563"/>
          </a:xfrm>
        </p:spPr>
        <p:txBody>
          <a:bodyPr>
            <a:noAutofit/>
          </a:bodyPr>
          <a:lstStyle/>
          <a:p>
            <a:pPr marL="0" indent="0">
              <a:spcBef>
                <a:spcPct val="40000"/>
              </a:spcBef>
              <a:buNone/>
            </a:pPr>
            <a:r>
              <a:rPr lang="en-US" sz="2200" dirty="0"/>
              <a:t>Core Competencies</a:t>
            </a:r>
          </a:p>
          <a:p>
            <a:pPr marL="223838" indent="-287338">
              <a:spcBef>
                <a:spcPct val="40000"/>
              </a:spcBef>
            </a:pPr>
            <a:r>
              <a:rPr lang="en-US" sz="2200" dirty="0"/>
              <a:t>Resources and capabilities that are the sources of a firm’s competitive advantage that:</a:t>
            </a:r>
          </a:p>
          <a:p>
            <a:pPr marL="574675" lvl="1" indent="-234950">
              <a:spcBef>
                <a:spcPct val="40000"/>
              </a:spcBef>
            </a:pPr>
            <a:r>
              <a:rPr lang="en-US" sz="2200" dirty="0"/>
              <a:t>distinguish a firm competitively and reflect its personality.</a:t>
            </a:r>
          </a:p>
          <a:p>
            <a:pPr marL="574675" lvl="1" indent="-234950">
              <a:spcBef>
                <a:spcPct val="40000"/>
              </a:spcBef>
            </a:pPr>
            <a:r>
              <a:rPr lang="en-US" sz="2200" dirty="0"/>
              <a:t>emerge over time through an organizational process of accumulating and learning how to deploy different resources and capabilities.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5E835325-F3C6-4C9C-BE64-08506948571F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22" name="AutoShape 2"/>
          <p:cNvSpPr>
            <a:spLocks noChangeArrowheads="1"/>
          </p:cNvSpPr>
          <p:nvPr/>
        </p:nvSpPr>
        <p:spPr bwMode="blackWhite">
          <a:xfrm>
            <a:off x="757238" y="3124200"/>
            <a:ext cx="2311400" cy="904081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val 6"/>
          <p:cNvSpPr>
            <a:spLocks noChangeArrowheads="1"/>
          </p:cNvSpPr>
          <p:nvPr/>
        </p:nvSpPr>
        <p:spPr bwMode="blackWhite">
          <a:xfrm>
            <a:off x="609600" y="1509713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Advantage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blackWhite">
          <a:xfrm>
            <a:off x="1101725" y="4943475"/>
            <a:ext cx="1622425" cy="1068388"/>
          </a:xfrm>
          <a:prstGeom prst="rect">
            <a:avLst/>
          </a:prstGeom>
          <a:solidFill>
            <a:srgbClr val="9A2C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Resources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Tangible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Intangible</a:t>
            </a: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blackWhite">
          <a:xfrm>
            <a:off x="1076325" y="4105275"/>
            <a:ext cx="1673225" cy="544513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Capabilities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blackWhite">
          <a:xfrm>
            <a:off x="1049338" y="3190875"/>
            <a:ext cx="1728787" cy="76358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Core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Competencies</a:t>
            </a:r>
          </a:p>
        </p:txBody>
      </p:sp>
      <p:cxnSp>
        <p:nvCxnSpPr>
          <p:cNvPr id="27" name="AutoShape 17"/>
          <p:cNvCxnSpPr>
            <a:cxnSpLocks noChangeShapeType="1"/>
          </p:cNvCxnSpPr>
          <p:nvPr/>
        </p:nvCxnSpPr>
        <p:spPr bwMode="blackWhite">
          <a:xfrm flipV="1">
            <a:off x="1912938" y="4649788"/>
            <a:ext cx="0" cy="293687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AutoShape 18"/>
          <p:cNvCxnSpPr>
            <a:cxnSpLocks noChangeShapeType="1"/>
          </p:cNvCxnSpPr>
          <p:nvPr/>
        </p:nvCxnSpPr>
        <p:spPr bwMode="blackWhite">
          <a:xfrm flipV="1">
            <a:off x="1912938" y="3954463"/>
            <a:ext cx="1587" cy="15081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AutoShape 19"/>
          <p:cNvCxnSpPr>
            <a:cxnSpLocks noChangeShapeType="1"/>
          </p:cNvCxnSpPr>
          <p:nvPr/>
        </p:nvCxnSpPr>
        <p:spPr bwMode="blackWhite">
          <a:xfrm>
            <a:off x="1914525" y="3021013"/>
            <a:ext cx="0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9763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0776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Resources, Capabilities and Core Competencies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Core Competencies (cont’d):</a:t>
            </a:r>
          </a:p>
          <a:p>
            <a:r>
              <a:rPr lang="en-US" sz="2200" dirty="0"/>
              <a:t>activities that a firm performs especially well compared to competitors.</a:t>
            </a:r>
          </a:p>
          <a:p>
            <a:r>
              <a:rPr lang="en-US" sz="2200" dirty="0"/>
              <a:t>activities through which the firm adds unique value to its goods or services over a long period of time.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A8F62FDB-60CD-4A2A-9B9F-6F5D57B5E53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22" name="AutoShape 2"/>
          <p:cNvSpPr>
            <a:spLocks noChangeArrowheads="1"/>
          </p:cNvSpPr>
          <p:nvPr/>
        </p:nvSpPr>
        <p:spPr bwMode="blackWhite">
          <a:xfrm>
            <a:off x="757238" y="3124200"/>
            <a:ext cx="2311400" cy="904081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Oval 6"/>
          <p:cNvSpPr>
            <a:spLocks noChangeArrowheads="1"/>
          </p:cNvSpPr>
          <p:nvPr/>
        </p:nvSpPr>
        <p:spPr bwMode="blackWhite">
          <a:xfrm>
            <a:off x="609600" y="1509713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Advantage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blackWhite">
          <a:xfrm>
            <a:off x="1101725" y="4943475"/>
            <a:ext cx="1622425" cy="1068388"/>
          </a:xfrm>
          <a:prstGeom prst="rect">
            <a:avLst/>
          </a:prstGeom>
          <a:solidFill>
            <a:srgbClr val="9A2C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Resources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Tangible</a:t>
            </a:r>
          </a:p>
          <a:p>
            <a:pPr eaLnBrk="0" hangingPunct="0">
              <a:buFontTx/>
              <a:buChar char="•"/>
            </a:pP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Intangible</a:t>
            </a: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blackWhite">
          <a:xfrm>
            <a:off x="1076325" y="4105275"/>
            <a:ext cx="1673225" cy="544513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Capabilities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blackWhite">
          <a:xfrm>
            <a:off x="1049338" y="3190875"/>
            <a:ext cx="1728787" cy="76358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Core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Competencies</a:t>
            </a:r>
          </a:p>
        </p:txBody>
      </p:sp>
      <p:cxnSp>
        <p:nvCxnSpPr>
          <p:cNvPr id="27" name="AutoShape 17"/>
          <p:cNvCxnSpPr>
            <a:cxnSpLocks noChangeShapeType="1"/>
          </p:cNvCxnSpPr>
          <p:nvPr/>
        </p:nvCxnSpPr>
        <p:spPr bwMode="blackWhite">
          <a:xfrm flipV="1">
            <a:off x="1912938" y="4649788"/>
            <a:ext cx="0" cy="293687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AutoShape 18"/>
          <p:cNvCxnSpPr>
            <a:cxnSpLocks noChangeShapeType="1"/>
          </p:cNvCxnSpPr>
          <p:nvPr/>
        </p:nvCxnSpPr>
        <p:spPr bwMode="blackWhite">
          <a:xfrm flipV="1">
            <a:off x="1912938" y="3954463"/>
            <a:ext cx="1587" cy="15081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AutoShape 19"/>
          <p:cNvCxnSpPr>
            <a:cxnSpLocks noChangeShapeType="1"/>
          </p:cNvCxnSpPr>
          <p:nvPr/>
        </p:nvCxnSpPr>
        <p:spPr bwMode="blackWhite">
          <a:xfrm>
            <a:off x="1914525" y="3021013"/>
            <a:ext cx="0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3354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Core Competencies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The four criteria of sustainable competitive advantages:</a:t>
            </a:r>
          </a:p>
          <a:p>
            <a:r>
              <a:rPr lang="en-US" sz="2200" dirty="0"/>
              <a:t>valuable capabilities</a:t>
            </a:r>
          </a:p>
          <a:p>
            <a:r>
              <a:rPr lang="en-US" sz="2200" dirty="0"/>
              <a:t>rare capabilities</a:t>
            </a:r>
          </a:p>
          <a:p>
            <a:r>
              <a:rPr lang="en-US" sz="2200" dirty="0"/>
              <a:t>costly to imitate</a:t>
            </a:r>
          </a:p>
          <a:p>
            <a:r>
              <a:rPr lang="en-US" sz="2200" dirty="0"/>
              <a:t>non-substitutable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ED6355AE-256C-445D-BF60-2091F57DA2A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04132" name="AutoShape 4"/>
          <p:cNvSpPr>
            <a:spLocks noChangeArrowheads="1"/>
          </p:cNvSpPr>
          <p:nvPr/>
        </p:nvSpPr>
        <p:spPr bwMode="blackWhite">
          <a:xfrm>
            <a:off x="609601" y="4437062"/>
            <a:ext cx="3032124" cy="1946276"/>
          </a:xfrm>
          <a:prstGeom prst="roundRect">
            <a:avLst>
              <a:gd name="adj" fmla="val 9829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4134" name="Oval 6"/>
          <p:cNvSpPr>
            <a:spLocks noChangeArrowheads="1"/>
          </p:cNvSpPr>
          <p:nvPr/>
        </p:nvSpPr>
        <p:spPr bwMode="blackWhite">
          <a:xfrm>
            <a:off x="822325" y="1519238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</a:t>
            </a:r>
          </a:p>
        </p:txBody>
      </p:sp>
      <p:sp>
        <p:nvSpPr>
          <p:cNvPr id="304137" name="Rectangle 9"/>
          <p:cNvSpPr>
            <a:spLocks noChangeArrowheads="1"/>
          </p:cNvSpPr>
          <p:nvPr/>
        </p:nvSpPr>
        <p:spPr bwMode="blackWhite">
          <a:xfrm>
            <a:off x="822325" y="4646613"/>
            <a:ext cx="2606675" cy="1525587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Valuable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Rare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Costly to imitate</a:t>
            </a:r>
          </a:p>
          <a:p>
            <a:pPr eaLnBrk="0" hangingPunct="0">
              <a:buFontTx/>
              <a:buChar char="•"/>
            </a:pPr>
            <a:r>
              <a:rPr lang="en-US" sz="20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Nonsubstitutable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4140" name="Rectangle 12"/>
          <p:cNvSpPr>
            <a:spLocks noChangeArrowheads="1"/>
          </p:cNvSpPr>
          <p:nvPr/>
        </p:nvSpPr>
        <p:spPr bwMode="blackWhite">
          <a:xfrm>
            <a:off x="822325" y="3200400"/>
            <a:ext cx="2606675" cy="106680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Four Criteria of 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Advantages</a:t>
            </a:r>
          </a:p>
        </p:txBody>
      </p:sp>
      <p:cxnSp>
        <p:nvCxnSpPr>
          <p:cNvPr id="304142" name="AutoShape 14"/>
          <p:cNvCxnSpPr>
            <a:cxnSpLocks noChangeShapeType="1"/>
            <a:stCxn id="304137" idx="0"/>
            <a:endCxn id="304140" idx="2"/>
          </p:cNvCxnSpPr>
          <p:nvPr/>
        </p:nvCxnSpPr>
        <p:spPr bwMode="blackWhite">
          <a:xfrm flipV="1">
            <a:off x="2125663" y="4267200"/>
            <a:ext cx="0" cy="379413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4143" name="AutoShape 15"/>
          <p:cNvCxnSpPr>
            <a:cxnSpLocks noChangeShapeType="1"/>
            <a:stCxn id="304134" idx="4"/>
            <a:endCxn id="304140" idx="0"/>
          </p:cNvCxnSpPr>
          <p:nvPr/>
        </p:nvCxnSpPr>
        <p:spPr bwMode="blackWhite">
          <a:xfrm flipH="1">
            <a:off x="2125663" y="3030538"/>
            <a:ext cx="1587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6710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0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0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0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30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30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2" grpId="0" animBg="1"/>
      <p:bldP spid="304134" grpId="0" animBg="1"/>
      <p:bldP spid="304137" grpId="0" animBg="1"/>
      <p:bldP spid="3041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Four Criteria of Sustainable Advantage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31C2FF8C-6163-4BE2-A987-19791D97A05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" y="1581150"/>
            <a:ext cx="893127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95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0462"/>
          </a:xfrm>
        </p:spPr>
        <p:txBody>
          <a:bodyPr>
            <a:normAutofit fontScale="90000"/>
          </a:bodyPr>
          <a:lstStyle/>
          <a:p>
            <a:r>
              <a:rPr lang="en-US" dirty="0"/>
              <a:t>Building Sustainable Competitive Advantage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Valuable capabilities:</a:t>
            </a:r>
          </a:p>
          <a:p>
            <a:pPr lvl="1"/>
            <a:r>
              <a:rPr lang="en-US" sz="2200" dirty="0"/>
              <a:t>help a firm neutralize threats or exploit opportunities.</a:t>
            </a:r>
          </a:p>
          <a:p>
            <a:r>
              <a:rPr lang="en-US" sz="2200" dirty="0"/>
              <a:t>Rare capabilities</a:t>
            </a:r>
          </a:p>
          <a:p>
            <a:pPr lvl="1"/>
            <a:r>
              <a:rPr lang="en-US" sz="2200" dirty="0"/>
              <a:t>are not possessed by many others.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836AE8B5-8EA4-4964-B2A4-A9922C9E007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blackWhite">
          <a:xfrm>
            <a:off x="609601" y="4437062"/>
            <a:ext cx="3032124" cy="1946276"/>
          </a:xfrm>
          <a:prstGeom prst="roundRect">
            <a:avLst>
              <a:gd name="adj" fmla="val 9829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blackWhite">
          <a:xfrm>
            <a:off x="822325" y="1519238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blackWhite">
          <a:xfrm>
            <a:off x="822325" y="4646613"/>
            <a:ext cx="2606675" cy="1525587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Valuable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Rare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Costly to imitate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Non-substitutable</a:t>
            </a: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blackWhite">
          <a:xfrm>
            <a:off x="822325" y="3200400"/>
            <a:ext cx="2606675" cy="106680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Four Criteria of 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Advantages</a:t>
            </a:r>
          </a:p>
        </p:txBody>
      </p:sp>
      <p:cxnSp>
        <p:nvCxnSpPr>
          <p:cNvPr id="22" name="AutoShape 14"/>
          <p:cNvCxnSpPr>
            <a:cxnSpLocks noChangeShapeType="1"/>
          </p:cNvCxnSpPr>
          <p:nvPr/>
        </p:nvCxnSpPr>
        <p:spPr bwMode="blackWhite">
          <a:xfrm flipV="1">
            <a:off x="2125663" y="4267200"/>
            <a:ext cx="0" cy="379413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AutoShape 15"/>
          <p:cNvCxnSpPr>
            <a:cxnSpLocks noChangeShapeType="1"/>
          </p:cNvCxnSpPr>
          <p:nvPr/>
        </p:nvCxnSpPr>
        <p:spPr bwMode="blackWhite">
          <a:xfrm flipH="1">
            <a:off x="2125663" y="3030538"/>
            <a:ext cx="1587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6792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200" dirty="0"/>
              <a:t>Costly-to-Imitate Capabilities</a:t>
            </a:r>
          </a:p>
          <a:p>
            <a:pPr lvl="1"/>
            <a:r>
              <a:rPr lang="en-US" sz="2200" dirty="0"/>
              <a:t>Historical</a:t>
            </a:r>
          </a:p>
          <a:p>
            <a:pPr lvl="2"/>
            <a:r>
              <a:rPr lang="en-US" sz="1800" dirty="0"/>
              <a:t>A unique and a valuable organizational culture or brand name</a:t>
            </a:r>
          </a:p>
          <a:p>
            <a:pPr lvl="1"/>
            <a:r>
              <a:rPr lang="en-US" sz="2200" dirty="0"/>
              <a:t>Ambiguous cause</a:t>
            </a:r>
          </a:p>
          <a:p>
            <a:pPr lvl="2"/>
            <a:r>
              <a:rPr lang="en-US" sz="1800" dirty="0"/>
              <a:t>The causes and uses of a competence are unclear</a:t>
            </a:r>
          </a:p>
          <a:p>
            <a:pPr lvl="1"/>
            <a:r>
              <a:rPr lang="en-US" sz="2200" dirty="0"/>
              <a:t>Social complexity</a:t>
            </a:r>
          </a:p>
          <a:p>
            <a:pPr lvl="2"/>
            <a:r>
              <a:rPr lang="en-US" sz="1800" dirty="0"/>
              <a:t>Interpersonal relationships, trust, and friendship among managers, suppliers, and customers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303ABA57-CBD9-4FC7-ADD5-9C714C6C059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blackWhite">
          <a:xfrm>
            <a:off x="609601" y="4437062"/>
            <a:ext cx="3032124" cy="1946276"/>
          </a:xfrm>
          <a:prstGeom prst="roundRect">
            <a:avLst>
              <a:gd name="adj" fmla="val 9829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blackWhite">
          <a:xfrm>
            <a:off x="822325" y="1519238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blackWhite">
          <a:xfrm>
            <a:off x="822325" y="4646613"/>
            <a:ext cx="2606675" cy="1525587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Valuable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Rare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Costly to imitate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Non-substitutable</a:t>
            </a: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blackWhite">
          <a:xfrm>
            <a:off x="822325" y="3200400"/>
            <a:ext cx="2606675" cy="106680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Four Criteria of 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Advantages</a:t>
            </a:r>
          </a:p>
        </p:txBody>
      </p:sp>
      <p:cxnSp>
        <p:nvCxnSpPr>
          <p:cNvPr id="22" name="AutoShape 14"/>
          <p:cNvCxnSpPr>
            <a:cxnSpLocks noChangeShapeType="1"/>
          </p:cNvCxnSpPr>
          <p:nvPr/>
        </p:nvCxnSpPr>
        <p:spPr bwMode="blackWhite">
          <a:xfrm flipV="1">
            <a:off x="2125663" y="4267200"/>
            <a:ext cx="0" cy="379413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AutoShape 15"/>
          <p:cNvCxnSpPr>
            <a:cxnSpLocks noChangeShapeType="1"/>
          </p:cNvCxnSpPr>
          <p:nvPr/>
        </p:nvCxnSpPr>
        <p:spPr bwMode="blackWhite">
          <a:xfrm flipH="1">
            <a:off x="2125663" y="3030538"/>
            <a:ext cx="1587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60462"/>
          </a:xfrm>
        </p:spPr>
        <p:txBody>
          <a:bodyPr>
            <a:normAutofit fontScale="90000"/>
          </a:bodyPr>
          <a:lstStyle/>
          <a:p>
            <a:r>
              <a:rPr lang="en-US" dirty="0"/>
              <a:t>Building Sustainable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val="409721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96963"/>
          </a:xfrm>
        </p:spPr>
        <p:txBody>
          <a:bodyPr>
            <a:normAutofit fontScale="90000"/>
          </a:bodyPr>
          <a:lstStyle/>
          <a:p>
            <a:r>
              <a:rPr lang="en-US"/>
              <a:t>Building Sustainable Competitive Advantage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Non-substitutable Capabilities</a:t>
            </a:r>
          </a:p>
          <a:p>
            <a:pPr lvl="1"/>
            <a:r>
              <a:rPr lang="en-US" sz="2200" dirty="0"/>
              <a:t>No strategic equivalent</a:t>
            </a:r>
          </a:p>
          <a:p>
            <a:pPr lvl="2"/>
            <a:r>
              <a:rPr lang="en-US" sz="2200" dirty="0"/>
              <a:t>firm-specific knowledge</a:t>
            </a:r>
          </a:p>
          <a:p>
            <a:pPr lvl="2"/>
            <a:r>
              <a:rPr lang="en-US" sz="2200" dirty="0"/>
              <a:t>organizational culture</a:t>
            </a:r>
          </a:p>
          <a:p>
            <a:pPr lvl="2"/>
            <a:r>
              <a:rPr lang="en-US" sz="2200" dirty="0"/>
              <a:t>superior execution of the chosen business model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3–</a:t>
            </a:r>
            <a:fld id="{3B6FADDB-34F6-48D4-8124-7310757F5FDF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blackWhite">
          <a:xfrm>
            <a:off x="609601" y="4437062"/>
            <a:ext cx="3032124" cy="1946276"/>
          </a:xfrm>
          <a:prstGeom prst="roundRect">
            <a:avLst>
              <a:gd name="adj" fmla="val 9829"/>
            </a:avLst>
          </a:prstGeom>
          <a:solidFill>
            <a:schemeClr val="bg1">
              <a:lumMod val="5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blackWhite">
          <a:xfrm>
            <a:off x="822325" y="1519238"/>
            <a:ext cx="2608263" cy="1511300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2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Competitive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blackWhite">
          <a:xfrm>
            <a:off x="822325" y="4646613"/>
            <a:ext cx="2606675" cy="1525587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marL="33972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Valuable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Rare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Costly to imitate</a:t>
            </a:r>
          </a:p>
          <a:p>
            <a:pPr eaLnBrk="0" hangingPunct="0">
              <a:buFontTx/>
              <a:buChar char="•"/>
            </a:pPr>
            <a:r>
              <a:rPr lang="en-US" sz="2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Non-substitutable</a:t>
            </a: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blackWhite">
          <a:xfrm>
            <a:off x="822325" y="3200400"/>
            <a:ext cx="2606675" cy="106680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Four Criteria of 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Sustainable</a:t>
            </a:r>
          </a:p>
          <a:p>
            <a:pPr algn="ctr" eaLnBrk="0" hangingPunct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Advantages</a:t>
            </a:r>
          </a:p>
        </p:txBody>
      </p:sp>
      <p:cxnSp>
        <p:nvCxnSpPr>
          <p:cNvPr id="24" name="AutoShape 14"/>
          <p:cNvCxnSpPr>
            <a:cxnSpLocks noChangeShapeType="1"/>
          </p:cNvCxnSpPr>
          <p:nvPr/>
        </p:nvCxnSpPr>
        <p:spPr bwMode="blackWhite">
          <a:xfrm flipV="1">
            <a:off x="2125663" y="4267200"/>
            <a:ext cx="0" cy="379413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AutoShape 15"/>
          <p:cNvCxnSpPr>
            <a:cxnSpLocks noChangeShapeType="1"/>
          </p:cNvCxnSpPr>
          <p:nvPr/>
        </p:nvCxnSpPr>
        <p:spPr bwMode="blackWhite">
          <a:xfrm flipH="1">
            <a:off x="2125663" y="3030538"/>
            <a:ext cx="1587" cy="169862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775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Outcomes from Combinations </a:t>
            </a:r>
            <a:br>
              <a:rPr lang="en-US" sz="2800" dirty="0"/>
            </a:br>
            <a:r>
              <a:rPr lang="en-US" sz="2800" dirty="0"/>
              <a:t>of the Four Criteria</a:t>
            </a:r>
          </a:p>
        </p:txBody>
      </p:sp>
      <p:sp>
        <p:nvSpPr>
          <p:cNvPr id="4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4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832A29B2-E440-4A28-A0D4-FD7DCCB07D7A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314372" name="Rectangle 4"/>
          <p:cNvSpPr>
            <a:spLocks noChangeArrowheads="1"/>
          </p:cNvSpPr>
          <p:nvPr/>
        </p:nvSpPr>
        <p:spPr bwMode="blackWhite">
          <a:xfrm>
            <a:off x="701675" y="3062288"/>
            <a:ext cx="7566025" cy="727075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14373" name="Rectangle 5"/>
          <p:cNvSpPr>
            <a:spLocks noChangeArrowheads="1"/>
          </p:cNvSpPr>
          <p:nvPr/>
        </p:nvSpPr>
        <p:spPr bwMode="blackWhite">
          <a:xfrm>
            <a:off x="700088" y="3963988"/>
            <a:ext cx="7570787" cy="663575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14374" name="Rectangle 6"/>
          <p:cNvSpPr>
            <a:spLocks noChangeArrowheads="1"/>
          </p:cNvSpPr>
          <p:nvPr/>
        </p:nvSpPr>
        <p:spPr bwMode="blackWhite">
          <a:xfrm>
            <a:off x="703263" y="4703763"/>
            <a:ext cx="7566025" cy="685800"/>
          </a:xfrm>
          <a:prstGeom prst="rect">
            <a:avLst/>
          </a:prstGeom>
          <a:solidFill>
            <a:srgbClr val="703F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14375" name="Rectangle 7"/>
          <p:cNvSpPr>
            <a:spLocks noChangeArrowheads="1"/>
          </p:cNvSpPr>
          <p:nvPr/>
        </p:nvSpPr>
        <p:spPr bwMode="blackWhite">
          <a:xfrm>
            <a:off x="704850" y="5541963"/>
            <a:ext cx="7566025" cy="703262"/>
          </a:xfrm>
          <a:prstGeom prst="rect">
            <a:avLst/>
          </a:prstGeom>
          <a:solidFill>
            <a:srgbClr val="9A2C00"/>
          </a:solidFill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accent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/>
          </a:p>
        </p:txBody>
      </p:sp>
      <p:sp useBgFill="1">
        <p:nvSpPr>
          <p:cNvPr id="314376" name="Rectangle 8"/>
          <p:cNvSpPr>
            <a:spLocks noChangeArrowheads="1"/>
          </p:cNvSpPr>
          <p:nvPr/>
        </p:nvSpPr>
        <p:spPr bwMode="auto">
          <a:xfrm>
            <a:off x="1289050" y="2482850"/>
            <a:ext cx="74613" cy="3892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 useBgFill="1">
        <p:nvSpPr>
          <p:cNvPr id="314377" name="Rectangle 9"/>
          <p:cNvSpPr>
            <a:spLocks noChangeArrowheads="1"/>
          </p:cNvSpPr>
          <p:nvPr/>
        </p:nvSpPr>
        <p:spPr bwMode="auto">
          <a:xfrm>
            <a:off x="5908675" y="2508250"/>
            <a:ext cx="74613" cy="3892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 useBgFill="1">
        <p:nvSpPr>
          <p:cNvPr id="314378" name="Rectangle 10"/>
          <p:cNvSpPr>
            <a:spLocks noChangeArrowheads="1"/>
          </p:cNvSpPr>
          <p:nvPr/>
        </p:nvSpPr>
        <p:spPr bwMode="auto">
          <a:xfrm>
            <a:off x="3429000" y="2508250"/>
            <a:ext cx="76200" cy="3892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 useBgFill="1">
        <p:nvSpPr>
          <p:cNvPr id="314379" name="Rectangle 11"/>
          <p:cNvSpPr>
            <a:spLocks noChangeArrowheads="1"/>
          </p:cNvSpPr>
          <p:nvPr/>
        </p:nvSpPr>
        <p:spPr bwMode="auto">
          <a:xfrm>
            <a:off x="2601913" y="2481263"/>
            <a:ext cx="74612" cy="3892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 useBgFill="1">
        <p:nvSpPr>
          <p:cNvPr id="314380" name="Rectangle 12"/>
          <p:cNvSpPr>
            <a:spLocks noChangeArrowheads="1"/>
          </p:cNvSpPr>
          <p:nvPr/>
        </p:nvSpPr>
        <p:spPr bwMode="auto">
          <a:xfrm>
            <a:off x="1946275" y="2492375"/>
            <a:ext cx="74613" cy="389255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14381" name="Text Box 13"/>
          <p:cNvSpPr txBox="1">
            <a:spLocks noChangeArrowheads="1"/>
          </p:cNvSpPr>
          <p:nvPr/>
        </p:nvSpPr>
        <p:spPr bwMode="auto">
          <a:xfrm rot="-2700000">
            <a:off x="744538" y="2370138"/>
            <a:ext cx="1263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/>
              <a:t>Valuable?</a:t>
            </a:r>
          </a:p>
        </p:txBody>
      </p:sp>
      <p:sp>
        <p:nvSpPr>
          <p:cNvPr id="314382" name="Text Box 14"/>
          <p:cNvSpPr txBox="1">
            <a:spLocks noChangeArrowheads="1"/>
          </p:cNvSpPr>
          <p:nvPr/>
        </p:nvSpPr>
        <p:spPr bwMode="auto">
          <a:xfrm rot="-2700000">
            <a:off x="1544638" y="2522538"/>
            <a:ext cx="831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/>
              <a:t>Rare?</a:t>
            </a:r>
          </a:p>
        </p:txBody>
      </p:sp>
      <p:sp>
        <p:nvSpPr>
          <p:cNvPr id="314383" name="Text Box 15"/>
          <p:cNvSpPr txBox="1">
            <a:spLocks noChangeArrowheads="1"/>
          </p:cNvSpPr>
          <p:nvPr/>
        </p:nvSpPr>
        <p:spPr bwMode="auto">
          <a:xfrm rot="-2700000">
            <a:off x="1836738" y="1820863"/>
            <a:ext cx="2668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b="1" dirty="0"/>
              <a:t>Costly to Imitate?</a:t>
            </a:r>
          </a:p>
        </p:txBody>
      </p:sp>
      <p:sp>
        <p:nvSpPr>
          <p:cNvPr id="314384" name="Text Box 16"/>
          <p:cNvSpPr txBox="1">
            <a:spLocks noChangeArrowheads="1"/>
          </p:cNvSpPr>
          <p:nvPr/>
        </p:nvSpPr>
        <p:spPr bwMode="auto">
          <a:xfrm rot="-2700000">
            <a:off x="2592388" y="2017713"/>
            <a:ext cx="2252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b="1" dirty="0"/>
              <a:t>Nonsubstitutable?</a:t>
            </a:r>
          </a:p>
        </p:txBody>
      </p:sp>
      <p:sp>
        <p:nvSpPr>
          <p:cNvPr id="314385" name="Text Box 17"/>
          <p:cNvSpPr txBox="1">
            <a:spLocks noChangeArrowheads="1"/>
          </p:cNvSpPr>
          <p:nvPr/>
        </p:nvSpPr>
        <p:spPr bwMode="auto">
          <a:xfrm>
            <a:off x="3733800" y="2355850"/>
            <a:ext cx="19939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/>
              <a:t>Competitive</a:t>
            </a:r>
          </a:p>
          <a:p>
            <a:pPr eaLnBrk="0" hangingPunct="0"/>
            <a:r>
              <a:rPr lang="en-US" sz="2000" b="1" dirty="0"/>
              <a:t>Consequences</a:t>
            </a:r>
          </a:p>
        </p:txBody>
      </p:sp>
      <p:sp>
        <p:nvSpPr>
          <p:cNvPr id="314386" name="Text Box 18"/>
          <p:cNvSpPr txBox="1">
            <a:spLocks noChangeArrowheads="1"/>
          </p:cNvSpPr>
          <p:nvPr/>
        </p:nvSpPr>
        <p:spPr bwMode="auto">
          <a:xfrm>
            <a:off x="6172200" y="2355850"/>
            <a:ext cx="1736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/>
              <a:t>Performance</a:t>
            </a:r>
          </a:p>
          <a:p>
            <a:pPr eaLnBrk="0" hangingPunct="0"/>
            <a:r>
              <a:rPr lang="en-US" sz="2000" b="1" dirty="0"/>
              <a:t>Implications</a:t>
            </a:r>
          </a:p>
        </p:txBody>
      </p:sp>
      <p:sp>
        <p:nvSpPr>
          <p:cNvPr id="314387" name="Text Box 19"/>
          <p:cNvSpPr txBox="1">
            <a:spLocks noChangeArrowheads="1"/>
          </p:cNvSpPr>
          <p:nvPr/>
        </p:nvSpPr>
        <p:spPr bwMode="blackWhite">
          <a:xfrm>
            <a:off x="717550" y="3062288"/>
            <a:ext cx="488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388" name="Text Box 20"/>
          <p:cNvSpPr txBox="1">
            <a:spLocks noChangeArrowheads="1"/>
          </p:cNvSpPr>
          <p:nvPr/>
        </p:nvSpPr>
        <p:spPr bwMode="blackWhite">
          <a:xfrm>
            <a:off x="1397000" y="3062288"/>
            <a:ext cx="488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389" name="Text Box 21"/>
          <p:cNvSpPr txBox="1">
            <a:spLocks noChangeArrowheads="1"/>
          </p:cNvSpPr>
          <p:nvPr/>
        </p:nvSpPr>
        <p:spPr bwMode="blackWhite">
          <a:xfrm>
            <a:off x="2051050" y="3062288"/>
            <a:ext cx="488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390" name="Text Box 22"/>
          <p:cNvSpPr txBox="1">
            <a:spLocks noChangeArrowheads="1"/>
          </p:cNvSpPr>
          <p:nvPr/>
        </p:nvSpPr>
        <p:spPr bwMode="blackWhite">
          <a:xfrm>
            <a:off x="2730500" y="3062288"/>
            <a:ext cx="488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391" name="Text Box 23"/>
          <p:cNvSpPr txBox="1">
            <a:spLocks noChangeArrowheads="1"/>
          </p:cNvSpPr>
          <p:nvPr/>
        </p:nvSpPr>
        <p:spPr bwMode="blackWhite">
          <a:xfrm>
            <a:off x="3643313" y="3062288"/>
            <a:ext cx="16700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Competitive</a:t>
            </a:r>
          </a:p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Disadvantage</a:t>
            </a:r>
          </a:p>
        </p:txBody>
      </p:sp>
      <p:sp>
        <p:nvSpPr>
          <p:cNvPr id="314392" name="Text Box 24"/>
          <p:cNvSpPr txBox="1">
            <a:spLocks noChangeArrowheads="1"/>
          </p:cNvSpPr>
          <p:nvPr/>
        </p:nvSpPr>
        <p:spPr bwMode="blackWhite">
          <a:xfrm>
            <a:off x="6019800" y="3062288"/>
            <a:ext cx="18224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Below Average</a:t>
            </a:r>
          </a:p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Returns</a:t>
            </a:r>
          </a:p>
        </p:txBody>
      </p:sp>
      <p:sp>
        <p:nvSpPr>
          <p:cNvPr id="314393" name="Text Box 25"/>
          <p:cNvSpPr txBox="1">
            <a:spLocks noChangeArrowheads="1"/>
          </p:cNvSpPr>
          <p:nvPr/>
        </p:nvSpPr>
        <p:spPr bwMode="blackWhite">
          <a:xfrm>
            <a:off x="720725" y="3963988"/>
            <a:ext cx="5905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314394" name="Text Box 26"/>
          <p:cNvSpPr txBox="1">
            <a:spLocks noChangeArrowheads="1"/>
          </p:cNvSpPr>
          <p:nvPr/>
        </p:nvSpPr>
        <p:spPr bwMode="blackWhite">
          <a:xfrm>
            <a:off x="1400175" y="3963988"/>
            <a:ext cx="488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395" name="Text Box 27"/>
          <p:cNvSpPr txBox="1">
            <a:spLocks noChangeArrowheads="1"/>
          </p:cNvSpPr>
          <p:nvPr/>
        </p:nvSpPr>
        <p:spPr bwMode="blackWhite">
          <a:xfrm>
            <a:off x="2054225" y="3963988"/>
            <a:ext cx="488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396" name="Text Box 28"/>
          <p:cNvSpPr txBox="1">
            <a:spLocks noChangeArrowheads="1"/>
          </p:cNvSpPr>
          <p:nvPr/>
        </p:nvSpPr>
        <p:spPr bwMode="blackWhite">
          <a:xfrm>
            <a:off x="2633663" y="3963988"/>
            <a:ext cx="6540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Yes/</a:t>
            </a:r>
          </a:p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397" name="Text Box 29"/>
          <p:cNvSpPr txBox="1">
            <a:spLocks noChangeArrowheads="1"/>
          </p:cNvSpPr>
          <p:nvPr/>
        </p:nvSpPr>
        <p:spPr bwMode="blackWhite">
          <a:xfrm>
            <a:off x="3643313" y="3963988"/>
            <a:ext cx="14922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Competitive</a:t>
            </a:r>
          </a:p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Parity</a:t>
            </a:r>
          </a:p>
        </p:txBody>
      </p:sp>
      <p:sp>
        <p:nvSpPr>
          <p:cNvPr id="314398" name="Text Box 30"/>
          <p:cNvSpPr txBox="1">
            <a:spLocks noChangeArrowheads="1"/>
          </p:cNvSpPr>
          <p:nvPr/>
        </p:nvSpPr>
        <p:spPr bwMode="blackWhite">
          <a:xfrm>
            <a:off x="6019800" y="3963988"/>
            <a:ext cx="2012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Average Returns</a:t>
            </a:r>
          </a:p>
        </p:txBody>
      </p:sp>
      <p:sp>
        <p:nvSpPr>
          <p:cNvPr id="314399" name="Text Box 31"/>
          <p:cNvSpPr txBox="1">
            <a:spLocks noChangeArrowheads="1"/>
          </p:cNvSpPr>
          <p:nvPr/>
        </p:nvSpPr>
        <p:spPr bwMode="blackWhite">
          <a:xfrm>
            <a:off x="696913" y="4703763"/>
            <a:ext cx="5905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314400" name="Text Box 32"/>
          <p:cNvSpPr txBox="1">
            <a:spLocks noChangeArrowheads="1"/>
          </p:cNvSpPr>
          <p:nvPr/>
        </p:nvSpPr>
        <p:spPr bwMode="blackWhite">
          <a:xfrm>
            <a:off x="1376363" y="4703763"/>
            <a:ext cx="5905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314401" name="Text Box 33"/>
          <p:cNvSpPr txBox="1">
            <a:spLocks noChangeArrowheads="1"/>
          </p:cNvSpPr>
          <p:nvPr/>
        </p:nvSpPr>
        <p:spPr bwMode="blackWhite">
          <a:xfrm>
            <a:off x="2030413" y="4703763"/>
            <a:ext cx="4889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402" name="Text Box 34"/>
          <p:cNvSpPr txBox="1">
            <a:spLocks noChangeArrowheads="1"/>
          </p:cNvSpPr>
          <p:nvPr/>
        </p:nvSpPr>
        <p:spPr bwMode="blackWhite">
          <a:xfrm>
            <a:off x="2652713" y="4703763"/>
            <a:ext cx="6540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Yes/</a:t>
            </a:r>
          </a:p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No</a:t>
            </a:r>
          </a:p>
        </p:txBody>
      </p:sp>
      <p:sp>
        <p:nvSpPr>
          <p:cNvPr id="314403" name="Text Box 35"/>
          <p:cNvSpPr txBox="1">
            <a:spLocks noChangeArrowheads="1"/>
          </p:cNvSpPr>
          <p:nvPr/>
        </p:nvSpPr>
        <p:spPr bwMode="blackWhite">
          <a:xfrm>
            <a:off x="3643313" y="4703763"/>
            <a:ext cx="22161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Temporary Com-</a:t>
            </a:r>
          </a:p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petitive Advantage</a:t>
            </a:r>
          </a:p>
        </p:txBody>
      </p:sp>
      <p:sp>
        <p:nvSpPr>
          <p:cNvPr id="314404" name="Text Box 36"/>
          <p:cNvSpPr txBox="1">
            <a:spLocks noChangeArrowheads="1"/>
          </p:cNvSpPr>
          <p:nvPr/>
        </p:nvSpPr>
        <p:spPr bwMode="blackWhite">
          <a:xfrm>
            <a:off x="6019800" y="4703763"/>
            <a:ext cx="21907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Above Average to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Average Returns</a:t>
            </a:r>
          </a:p>
        </p:txBody>
      </p:sp>
      <p:sp>
        <p:nvSpPr>
          <p:cNvPr id="314405" name="Text Box 37"/>
          <p:cNvSpPr txBox="1">
            <a:spLocks noChangeArrowheads="1"/>
          </p:cNvSpPr>
          <p:nvPr/>
        </p:nvSpPr>
        <p:spPr bwMode="blackWhite">
          <a:xfrm>
            <a:off x="685800" y="5541963"/>
            <a:ext cx="5905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314406" name="Text Box 38"/>
          <p:cNvSpPr txBox="1">
            <a:spLocks noChangeArrowheads="1"/>
          </p:cNvSpPr>
          <p:nvPr/>
        </p:nvSpPr>
        <p:spPr bwMode="blackWhite">
          <a:xfrm>
            <a:off x="1365250" y="5541963"/>
            <a:ext cx="5905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314407" name="Text Box 39"/>
          <p:cNvSpPr txBox="1">
            <a:spLocks noChangeArrowheads="1"/>
          </p:cNvSpPr>
          <p:nvPr/>
        </p:nvSpPr>
        <p:spPr bwMode="blackWhite">
          <a:xfrm>
            <a:off x="2019300" y="5541963"/>
            <a:ext cx="5905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314408" name="Text Box 40"/>
          <p:cNvSpPr txBox="1">
            <a:spLocks noChangeArrowheads="1"/>
          </p:cNvSpPr>
          <p:nvPr/>
        </p:nvSpPr>
        <p:spPr bwMode="blackWhite">
          <a:xfrm>
            <a:off x="2698750" y="5541963"/>
            <a:ext cx="590550" cy="36671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Yes</a:t>
            </a:r>
          </a:p>
        </p:txBody>
      </p:sp>
      <p:sp>
        <p:nvSpPr>
          <p:cNvPr id="314409" name="Text Box 41"/>
          <p:cNvSpPr txBox="1">
            <a:spLocks noChangeArrowheads="1"/>
          </p:cNvSpPr>
          <p:nvPr/>
        </p:nvSpPr>
        <p:spPr bwMode="blackWhite">
          <a:xfrm>
            <a:off x="3643313" y="5541963"/>
            <a:ext cx="22161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Sustainable Com-</a:t>
            </a:r>
          </a:p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petitive Advantage</a:t>
            </a:r>
          </a:p>
        </p:txBody>
      </p:sp>
      <p:sp>
        <p:nvSpPr>
          <p:cNvPr id="314410" name="Text Box 42"/>
          <p:cNvSpPr txBox="1">
            <a:spLocks noChangeArrowheads="1"/>
          </p:cNvSpPr>
          <p:nvPr/>
        </p:nvSpPr>
        <p:spPr bwMode="blackWhite">
          <a:xfrm>
            <a:off x="6019800" y="5541963"/>
            <a:ext cx="1847850" cy="6413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</a:rPr>
              <a:t>Above Average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Returns</a:t>
            </a:r>
          </a:p>
        </p:txBody>
      </p:sp>
    </p:spTree>
    <p:extLst>
      <p:ext uri="{BB962C8B-B14F-4D97-AF65-F5344CB8AC3E}">
        <p14:creationId xmlns:p14="http://schemas.microsoft.com/office/powerpoint/2010/main" val="31612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3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31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3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3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withGroup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2" grpId="0" animBg="1"/>
      <p:bldP spid="314373" grpId="0" animBg="1"/>
      <p:bldP spid="314374" grpId="0" animBg="1"/>
      <p:bldP spid="314375" grpId="0" animBg="1"/>
      <p:bldP spid="314381" grpId="0" autoUpdateAnimBg="0"/>
      <p:bldP spid="314382" grpId="0" autoUpdateAnimBg="0"/>
      <p:bldP spid="314383" grpId="0" autoUpdateAnimBg="0"/>
      <p:bldP spid="314384" grpId="0" autoUpdateAnimBg="0"/>
      <p:bldP spid="314385" grpId="0" autoUpdateAnimBg="0"/>
      <p:bldP spid="314386" grpId="0" autoUpdateAnimBg="0"/>
      <p:bldP spid="314387" grpId="0" autoUpdateAnimBg="0"/>
      <p:bldP spid="314388" grpId="0" autoUpdateAnimBg="0"/>
      <p:bldP spid="314389" grpId="0" autoUpdateAnimBg="0"/>
      <p:bldP spid="314390" grpId="0" autoUpdateAnimBg="0"/>
      <p:bldP spid="314391" grpId="0" autoUpdateAnimBg="0"/>
      <p:bldP spid="314392" grpId="0" autoUpdateAnimBg="0"/>
      <p:bldP spid="314393" grpId="0" autoUpdateAnimBg="0"/>
      <p:bldP spid="314394" grpId="0" autoUpdateAnimBg="0"/>
      <p:bldP spid="314395" grpId="0" autoUpdateAnimBg="0"/>
      <p:bldP spid="314396" grpId="0" autoUpdateAnimBg="0"/>
      <p:bldP spid="314397" grpId="0" autoUpdateAnimBg="0"/>
      <p:bldP spid="314398" grpId="0" autoUpdateAnimBg="0"/>
      <p:bldP spid="314399" grpId="0" autoUpdateAnimBg="0"/>
      <p:bldP spid="314400" grpId="0" autoUpdateAnimBg="0"/>
      <p:bldP spid="314401" grpId="0" autoUpdateAnimBg="0"/>
      <p:bldP spid="314402" grpId="0" autoUpdateAnimBg="0"/>
      <p:bldP spid="314403" grpId="0" autoUpdateAnimBg="0"/>
      <p:bldP spid="314404" grpId="0" autoUpdateAnimBg="0"/>
      <p:bldP spid="314405" grpId="0" autoUpdateAnimBg="0"/>
      <p:bldP spid="314406" grpId="0" autoUpdateAnimBg="0"/>
      <p:bldP spid="314407" grpId="0" autoUpdateAnimBg="0"/>
      <p:bldP spid="314408" grpId="0" autoUpdateAnimBg="0"/>
      <p:bldP spid="314409" grpId="0" autoUpdateAnimBg="0"/>
      <p:bldP spid="31441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1143000" algn="l"/>
              </a:tabLst>
            </a:pP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dirty="0"/>
              <a:t>Criteria for Sustainable Advantage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6" y="1788318"/>
            <a:ext cx="8888069" cy="312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46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Chain Analysis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7013" indent="-227013">
              <a:spcBef>
                <a:spcPct val="50000"/>
              </a:spcBef>
            </a:pPr>
            <a:r>
              <a:rPr lang="en-US" dirty="0"/>
              <a:t>Value Chain Analysis:</a:t>
            </a:r>
          </a:p>
          <a:p>
            <a:pPr marL="627063" lvl="1" indent="-227013">
              <a:spcBef>
                <a:spcPct val="50000"/>
              </a:spcBef>
            </a:pPr>
            <a:r>
              <a:rPr lang="en-US" dirty="0"/>
              <a:t>allows a firm to understand the parts of its operations that create value and those that do not.</a:t>
            </a:r>
          </a:p>
          <a:p>
            <a:pPr marL="627063" lvl="1" indent="-227013">
              <a:spcBef>
                <a:spcPct val="50000"/>
              </a:spcBef>
            </a:pPr>
            <a:r>
              <a:rPr lang="en-US" dirty="0"/>
              <a:t>is a template that firms use to:	</a:t>
            </a:r>
          </a:p>
          <a:p>
            <a:pPr marL="1087438" lvl="2" indent="-347663">
              <a:spcBef>
                <a:spcPct val="50000"/>
              </a:spcBef>
            </a:pPr>
            <a:r>
              <a:rPr lang="en-US" dirty="0"/>
              <a:t>understand their cost position.</a:t>
            </a:r>
          </a:p>
          <a:p>
            <a:pPr marL="1087438" lvl="2" indent="-347663">
              <a:spcBef>
                <a:spcPct val="50000"/>
              </a:spcBef>
            </a:pPr>
            <a:r>
              <a:rPr lang="en-US" dirty="0"/>
              <a:t>identify multiple means that might be used to facilitate implementation of a chosen business-level strategy.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C87EF0C8-3B72-40EA-95B3-925F0E4EE338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9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uiExpand="1" build="p" bldLvl="2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Chain Analysis (cont’d)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Primary Activities: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are involved with: 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a product’s physical creation.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a product’s sale and distribution to buyers.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the product’s service after the sale.</a:t>
            </a:r>
          </a:p>
          <a:p>
            <a:pPr>
              <a:spcBef>
                <a:spcPct val="50000"/>
              </a:spcBef>
            </a:pPr>
            <a:r>
              <a:rPr lang="en-US" dirty="0"/>
              <a:t>Support Activities: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provide the assistance necessary for the primary activities to take place.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23C53BD8-F909-44C2-99C9-D37755A3346A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uiExpand="1" build="p" bldLvl="2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Chain Analysis (cont’d)</a:t>
            </a:r>
          </a:p>
        </p:txBody>
      </p:sp>
      <p:sp>
        <p:nvSpPr>
          <p:cNvPr id="32256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dirty="0"/>
              <a:t>Value Chain shows how a product moves from the raw-material stage to the final customer.</a:t>
            </a:r>
          </a:p>
          <a:p>
            <a:pPr>
              <a:spcBef>
                <a:spcPct val="40000"/>
              </a:spcBef>
            </a:pPr>
            <a:r>
              <a:rPr lang="en-US" dirty="0"/>
              <a:t>To be a source of competitive advantage, a resource or capability must allow the firm to perform: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an activity in a manner that is superior to the way competitors perform it, or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a value-creating activity that competitors cannot complete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020BCBCA-D94D-4D95-9E80-4652B538B0A3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4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2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2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2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2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5" grpId="0" uiExpand="1" build="p" bldLvl="2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A Model of the Value Chain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86" y="1295400"/>
            <a:ext cx="8588828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23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Creating Value through Value Chain Activities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82" y="1236662"/>
            <a:ext cx="7117437" cy="536257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477911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	Creating Value through Support Functions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31C2FF8C-6163-4BE2-A987-19791D97A0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30" y="1250156"/>
            <a:ext cx="6659939" cy="525303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9375212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10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The Value-Creating Potential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of Primary Activities</a:t>
            </a:r>
          </a:p>
        </p:txBody>
      </p:sp>
      <p:sp>
        <p:nvSpPr>
          <p:cNvPr id="32871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Inbound Logistics</a:t>
            </a:r>
          </a:p>
          <a:p>
            <a:pPr lvl="1"/>
            <a:r>
              <a:rPr lang="en-US" dirty="0"/>
              <a:t>Activities used to receive, store, and disseminate inputs to a product.</a:t>
            </a:r>
          </a:p>
          <a:p>
            <a:r>
              <a:rPr lang="en-US" dirty="0"/>
              <a:t>Operations</a:t>
            </a:r>
          </a:p>
          <a:p>
            <a:pPr lvl="1"/>
            <a:r>
              <a:rPr lang="en-US" dirty="0"/>
              <a:t>Activities necessary to convert the inputs provided by inbound logistics into final product form.</a:t>
            </a:r>
          </a:p>
          <a:p>
            <a:r>
              <a:rPr lang="en-US" dirty="0"/>
              <a:t>Outbound Logistics</a:t>
            </a:r>
          </a:p>
          <a:p>
            <a:pPr lvl="1"/>
            <a:r>
              <a:rPr lang="en-US" dirty="0"/>
              <a:t>Activities involved with collecting, storing, and physically distributing the product to customers.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A357D943-EA2A-4685-8B53-803858203037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00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8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8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8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8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11" grpId="0" uiExpand="1" build="p" bldLvl="2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The Value-Creating Potential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of Primary Activities (cont’d)</a:t>
            </a:r>
          </a:p>
        </p:txBody>
      </p:sp>
      <p:sp>
        <p:nvSpPr>
          <p:cNvPr id="33075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Marketing and Sales</a:t>
            </a:r>
          </a:p>
          <a:p>
            <a:pPr lvl="1"/>
            <a:r>
              <a:rPr lang="en-US" dirty="0"/>
              <a:t>Activities completed to provide the means through which customers can purchase products and to induce them to do so.</a:t>
            </a:r>
          </a:p>
          <a:p>
            <a:r>
              <a:rPr lang="en-US" dirty="0"/>
              <a:t>Service</a:t>
            </a:r>
          </a:p>
          <a:p>
            <a:pPr lvl="1"/>
            <a:r>
              <a:rPr lang="en-US" dirty="0"/>
              <a:t>Activities designed to enhance or maintain a product’s value.</a:t>
            </a:r>
          </a:p>
          <a:p>
            <a:r>
              <a:rPr lang="en-US" dirty="0"/>
              <a:t>Each activity should be examined relative to competitor’s abilities and rated as superior, equivalent or inferior.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A5ED0B12-0543-46DD-BBDE-0958AB403729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8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0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07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07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07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07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9" grpId="0" uiExpand="1" build="p" bldLvl="2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The Value-Creating Potential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of Primary Activities: Support</a:t>
            </a:r>
          </a:p>
        </p:txBody>
      </p:sp>
      <p:sp>
        <p:nvSpPr>
          <p:cNvPr id="33280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Procurement</a:t>
            </a:r>
          </a:p>
          <a:p>
            <a:pPr lvl="1"/>
            <a:r>
              <a:rPr lang="en-US" dirty="0"/>
              <a:t>Activities completed to purchase the inputs needed to produce a firm’s products.</a:t>
            </a:r>
          </a:p>
          <a:p>
            <a:r>
              <a:rPr lang="en-US" dirty="0"/>
              <a:t>Technological Development</a:t>
            </a:r>
          </a:p>
          <a:p>
            <a:pPr lvl="1"/>
            <a:r>
              <a:rPr lang="en-US" dirty="0"/>
              <a:t>Activities completed to improve a firm’s product and the processes used to manufacture it.</a:t>
            </a:r>
          </a:p>
          <a:p>
            <a:r>
              <a:rPr lang="en-US" dirty="0"/>
              <a:t>Human Resource Management</a:t>
            </a:r>
          </a:p>
          <a:p>
            <a:pPr lvl="1"/>
            <a:r>
              <a:rPr lang="en-US" dirty="0"/>
              <a:t>Activities involved with recruiting, hiring, training, developing, and compensating all personnel.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028ED8FD-B35D-4FC6-8573-A1B81746A1A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00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2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2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28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28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28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28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The Value-Creating Potential of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Primary Activities: Support (cont’d)</a:t>
            </a:r>
          </a:p>
        </p:txBody>
      </p:sp>
      <p:sp>
        <p:nvSpPr>
          <p:cNvPr id="334857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 Infrastructure</a:t>
            </a:r>
          </a:p>
          <a:p>
            <a:pPr lvl="1"/>
            <a:r>
              <a:rPr lang="en-US" dirty="0"/>
              <a:t>Activities that support the work of the entire value chain (general management, planning, finance, accounting, legal, government relations, etc.).</a:t>
            </a:r>
          </a:p>
          <a:p>
            <a:pPr lvl="2"/>
            <a:r>
              <a:rPr lang="en-US" dirty="0"/>
              <a:t>Effectively and consistently identify external opportunities and threats</a:t>
            </a:r>
          </a:p>
          <a:p>
            <a:pPr lvl="2"/>
            <a:r>
              <a:rPr lang="en-US" dirty="0"/>
              <a:t>Identify resources and capabilities</a:t>
            </a:r>
          </a:p>
          <a:p>
            <a:pPr lvl="2"/>
            <a:r>
              <a:rPr lang="en-US" dirty="0"/>
              <a:t>Support core competencies</a:t>
            </a:r>
          </a:p>
          <a:p>
            <a:r>
              <a:rPr lang="en-US" dirty="0"/>
              <a:t>Each activity should be examined relative to competitor’s abilities and rated as superior, equivalent or inferior.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F8E7B8A9-9977-45BF-BFA5-018DEE3B15C7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47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4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4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4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48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48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48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7" grpId="0" uiExpand="1" build="p" bldLvl="2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Outsourcing</a:t>
            </a:r>
          </a:p>
        </p:txBody>
      </p:sp>
      <p:sp>
        <p:nvSpPr>
          <p:cNvPr id="33690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Outsourcing is the purchase of a value-creating activity from an external supplier.</a:t>
            </a:r>
          </a:p>
          <a:p>
            <a:r>
              <a:rPr lang="en-US" dirty="0"/>
              <a:t>Few organizations possess the resources and capabilities required to achieve competitive superiority in all primary and support activities.</a:t>
            </a:r>
          </a:p>
          <a:p>
            <a:r>
              <a:rPr lang="en-US" dirty="0"/>
              <a:t>By performing fewer capabilities:</a:t>
            </a:r>
          </a:p>
          <a:p>
            <a:pPr lvl="1"/>
            <a:r>
              <a:rPr lang="en-US" dirty="0"/>
              <a:t>a firm can concentrate on those areas in which it can create value.</a:t>
            </a:r>
          </a:p>
          <a:p>
            <a:pPr lvl="1"/>
            <a:r>
              <a:rPr lang="en-US" dirty="0"/>
              <a:t>specialty suppliers can perform outsourced capabilities more efficiently.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3–</a:t>
            </a:r>
            <a:fld id="{B10DC41E-3138-4498-B108-A426373326D9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6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69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6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6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6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1" grpId="0" uiExpand="1" build="p" bldLvl="2" autoUpdateAnimBg="0"/>
    </p:bldLst>
  </p:timing>
</p:sld>
</file>

<file path=ppt/theme/theme1.xml><?xml version="1.0" encoding="utf-8"?>
<a:theme xmlns:a="http://schemas.openxmlformats.org/drawingml/2006/main" name="1_Strategic Management 11e">
  <a:themeElements>
    <a:clrScheme name="Hitt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4407</TotalTime>
  <Words>3633</Words>
  <Application>Microsoft Macintosh PowerPoint</Application>
  <PresentationFormat>On-screen Show (4:3)</PresentationFormat>
  <Paragraphs>416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Tahoma</vt:lpstr>
      <vt:lpstr>1_Strategic Management 11e</vt:lpstr>
      <vt:lpstr>Chapter 3  The Internal Organization: Resources, Capabilities, Core Competencies, and Competitive Advantages</vt:lpstr>
      <vt:lpstr>Competitive Advantage</vt:lpstr>
      <vt:lpstr>Competitive Advantage (cont’d)</vt:lpstr>
      <vt:lpstr>Analyzing the External Environment</vt:lpstr>
      <vt:lpstr>Analyzing the Internal Organization</vt:lpstr>
      <vt:lpstr>The Context of Internal Analysis</vt:lpstr>
      <vt:lpstr>Components of an Internal Analysis</vt:lpstr>
      <vt:lpstr>Creating Value</vt:lpstr>
      <vt:lpstr>Creating Competitive Advantage</vt:lpstr>
      <vt:lpstr>The Challenge of Analyzing  the Internal Organization</vt:lpstr>
      <vt:lpstr>The Challenge of Analyzing  the Internal Organization (cont’d)</vt:lpstr>
      <vt:lpstr>Conditions Affecting Managerial Decisions</vt:lpstr>
      <vt:lpstr>Resources, Capabilities, and Core Competencies</vt:lpstr>
      <vt:lpstr>Resources</vt:lpstr>
      <vt:lpstr>Tangible Resources</vt:lpstr>
      <vt:lpstr>Intangible Resources</vt:lpstr>
      <vt:lpstr>Resources, Capabilities and Core Competencies</vt:lpstr>
      <vt:lpstr>Resources, Capabilities and Core Competencies</vt:lpstr>
      <vt:lpstr> Example of Firms’ Capabilities</vt:lpstr>
      <vt:lpstr>Resources, Capabilities and Core Competencies</vt:lpstr>
      <vt:lpstr>Resources, Capabilities and Core Competencies</vt:lpstr>
      <vt:lpstr>Resources, Capabilities and Core Competencies</vt:lpstr>
      <vt:lpstr>Building Core Competencies</vt:lpstr>
      <vt:lpstr>The Four Criteria of Sustainable Advantage</vt:lpstr>
      <vt:lpstr>Building Sustainable Competitive Advantage</vt:lpstr>
      <vt:lpstr>Building Sustainable Competitive Advantage</vt:lpstr>
      <vt:lpstr>Building Sustainable Competitive Advantage</vt:lpstr>
      <vt:lpstr>Outcomes from Combinations  of the Four Criteria</vt:lpstr>
      <vt:lpstr> Criteria for Sustainable Advantage</vt:lpstr>
      <vt:lpstr>Value Chain Analysis</vt:lpstr>
      <vt:lpstr>Value Chain Analysis (cont’d)</vt:lpstr>
      <vt:lpstr>Value Chain Analysis (cont’d)</vt:lpstr>
      <vt:lpstr>A Model of the Value Chain</vt:lpstr>
      <vt:lpstr>Creating Value through Value Chain Activities</vt:lpstr>
      <vt:lpstr> Creating Value through Support Functions</vt:lpstr>
      <vt:lpstr>The Value-Creating Potential  of Primary Activities</vt:lpstr>
      <vt:lpstr>The Value-Creating Potential  of Primary Activities (cont’d)</vt:lpstr>
      <vt:lpstr>The Value-Creating Potential  of Primary Activities: Support</vt:lpstr>
      <vt:lpstr>The Value-Creating Potential of  Primary Activities: Support (cont’d)</vt:lpstr>
      <vt:lpstr>Outsourcing</vt:lpstr>
    </vt:vector>
  </TitlesOfParts>
  <Company>Cengage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3</dc:subject>
  <dc:creator>Charlie Cook - ccook@uwa.edu</dc:creator>
  <cp:lastModifiedBy>layan almasoud</cp:lastModifiedBy>
  <cp:revision>268</cp:revision>
  <dcterms:created xsi:type="dcterms:W3CDTF">2013-05-29T18:31:50Z</dcterms:created>
  <dcterms:modified xsi:type="dcterms:W3CDTF">2020-04-17T19:29:13Z</dcterms:modified>
</cp:coreProperties>
</file>